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141412643" r:id="rId2"/>
    <p:sldId id="2141412629" r:id="rId3"/>
    <p:sldId id="2141412626" r:id="rId4"/>
    <p:sldId id="2141412642" r:id="rId5"/>
    <p:sldId id="2141412634" r:id="rId6"/>
    <p:sldId id="2141412633" r:id="rId7"/>
    <p:sldId id="2141412630" r:id="rId8"/>
    <p:sldId id="2141412635" r:id="rId9"/>
    <p:sldId id="2141412636" r:id="rId10"/>
    <p:sldId id="2141412637" r:id="rId11"/>
    <p:sldId id="2141412639" r:id="rId12"/>
    <p:sldId id="2141412638" r:id="rId13"/>
    <p:sldId id="2141412640" r:id="rId14"/>
    <p:sldId id="214141264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1" autoAdjust="0"/>
    <p:restoredTop sz="73927" autoAdjust="0"/>
  </p:normalViewPr>
  <p:slideViewPr>
    <p:cSldViewPr snapToGrid="0">
      <p:cViewPr varScale="1">
        <p:scale>
          <a:sx n="84" d="100"/>
          <a:sy n="84" d="100"/>
        </p:scale>
        <p:origin x="14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2F8987-CF65-4292-860F-50FE252B5338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E5A94A-4C3A-4189-AE5F-423F459395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256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111111"/>
                </a:solidFill>
                <a:effectLst/>
                <a:latin typeface="Ubuntu"/>
              </a:rPr>
              <a:t>11.1x </a:t>
            </a:r>
            <a:r>
              <a:rPr lang="el-GR" b="0" i="0" dirty="0">
                <a:solidFill>
                  <a:srgbClr val="111111"/>
                </a:solidFill>
                <a:effectLst/>
                <a:latin typeface="Ubuntu"/>
              </a:rPr>
              <a:t>μείωση κινδύνου στους εμβολιασμένους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3CCEFD-34B7-4D15-9BC8-B0FB36A3E6D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0648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0" i="0" dirty="0">
                <a:solidFill>
                  <a:srgbClr val="111111"/>
                </a:solidFill>
                <a:effectLst/>
                <a:latin typeface="Ubuntu"/>
              </a:rPr>
              <a:t>52% επί του γενικού πληθυσμού και 61% επί του ενήλικου πληθυσμού.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3CCEFD-34B7-4D15-9BC8-B0FB36A3E6D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8670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0" i="0" dirty="0">
                <a:solidFill>
                  <a:srgbClr val="111111"/>
                </a:solidFill>
                <a:effectLst/>
                <a:latin typeface="Ubuntu"/>
              </a:rPr>
              <a:t>52% επί του γενικού πληθυσμού και 61% επί του ενήλικου πληθυσμού.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3CCEFD-34B7-4D15-9BC8-B0FB36A3E6D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9136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0" i="0" dirty="0">
                <a:solidFill>
                  <a:srgbClr val="111111"/>
                </a:solidFill>
                <a:effectLst/>
                <a:latin typeface="Ubuntu"/>
              </a:rPr>
              <a:t>52% επί του γενικού πληθυσμού και 61% επί του ενήλικου πληθυσμού.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3CCEFD-34B7-4D15-9BC8-B0FB36A3E6D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9902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0" i="0" dirty="0">
                <a:solidFill>
                  <a:srgbClr val="111111"/>
                </a:solidFill>
                <a:effectLst/>
                <a:latin typeface="Ubuntu"/>
              </a:rPr>
              <a:t>52% επί του γενικού πληθυσμού και 61% επί του ενήλικου πληθυσμού.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3CCEFD-34B7-4D15-9BC8-B0FB36A3E6D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71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0" i="0" dirty="0">
                <a:solidFill>
                  <a:srgbClr val="111111"/>
                </a:solidFill>
                <a:effectLst/>
                <a:latin typeface="Ubuntu"/>
              </a:rPr>
              <a:t>52% επί του γενικού πληθυσμού και 61% επί του ενήλικου πληθυσμού.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3CCEFD-34B7-4D15-9BC8-B0FB36A3E6D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641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0" i="0" dirty="0">
                <a:solidFill>
                  <a:srgbClr val="111111"/>
                </a:solidFill>
                <a:effectLst/>
                <a:latin typeface="Ubuntu"/>
              </a:rPr>
              <a:t>52% επί του γενικού πληθυσμού και 61% επί του ενήλικου πληθυσμού.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3CCEFD-34B7-4D15-9BC8-B0FB36A3E6D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486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111111"/>
                </a:solidFill>
                <a:effectLst/>
                <a:latin typeface="Ubuntu"/>
              </a:rPr>
              <a:t>11.1x </a:t>
            </a:r>
            <a:r>
              <a:rPr lang="el-GR" b="0" i="0" dirty="0">
                <a:solidFill>
                  <a:srgbClr val="111111"/>
                </a:solidFill>
                <a:effectLst/>
                <a:latin typeface="Ubuntu"/>
              </a:rPr>
              <a:t>μείωση κινδύνου στους εμβολιασμένους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3CCEFD-34B7-4D15-9BC8-B0FB36A3E6D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816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3CCEFD-34B7-4D15-9BC8-B0FB36A3E6D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6005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3CCEFD-34B7-4D15-9BC8-B0FB36A3E6D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10725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3CCEFD-34B7-4D15-9BC8-B0FB36A3E6D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45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3CCEFD-34B7-4D15-9BC8-B0FB36A3E6D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628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3CCEFD-34B7-4D15-9BC8-B0FB36A3E6D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952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095100A-E74E-4E13-9D2B-4779BCC62E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517EED14-F13D-44FB-9B80-39593CCFF6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E10F9E3-8F08-458F-977F-430210064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BA05-60E7-4FAB-86A9-974B49783B8C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F7DB35C-805B-4B3D-9214-BB2CE15B4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47ED5CB-A32E-4448-A9BE-3C0DDBE17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8B16-27A6-452D-8F04-93CE15C62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823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ECEA215-EF83-4E94-AD28-8530BDAC7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B6B9CAF-1149-42B0-B779-ABC6AA3B35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EA6D500-B48E-4B63-929E-16BF52DC5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BA05-60E7-4FAB-86A9-974B49783B8C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FBBF352-00E0-4FC2-BD42-F7224506B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CCA9E02-3202-47F8-949D-B698B4C8F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8B16-27A6-452D-8F04-93CE15C62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329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6148164C-6112-4E68-ACAA-D5844976CC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67DDE93C-471B-4348-B18C-EEA1D4394F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3F88F8B-0DC8-426E-8D20-B0DB717EC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BA05-60E7-4FAB-86A9-974B49783B8C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32E2A03-0E02-4B11-92F5-73FF1B4DC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C16CCDA-880F-4B04-9C23-D165D8731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8B16-27A6-452D-8F04-93CE15C62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45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742DACB-BD8A-40B8-B936-1C1A38F18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8F1C910-8CBB-402F-B1C5-0E9676728E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45766F1-83E5-4997-9473-24481DB12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BA05-60E7-4FAB-86A9-974B49783B8C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DFAB0D2-BA66-4FD6-ACD9-37927C1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16186C4-48FB-4C7C-B5A1-3D005376B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8B16-27A6-452D-8F04-93CE15C62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766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890ED52-295E-4C83-B8E3-F3F8D1AE1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0D2B0A6-CA87-4BA9-B31F-2D57289556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768922C-9B86-4ECF-8370-0B7F1D29E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BA05-60E7-4FAB-86A9-974B49783B8C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D3BFCD6-A791-45B4-80CA-CCDBE207D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BD7DE75-70BD-4716-A8BC-2CB81BAC7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8B16-27A6-452D-8F04-93CE15C62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066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6304D5B-F5E8-40E6-9868-2B9D48E7D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C51981D-1D8A-44B0-BFCE-AD71CF358F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ED734CFC-5A15-4DCA-97AF-AB83BC57B2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4E801EC-3518-45C8-9EBA-AFD8E09BA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BA05-60E7-4FAB-86A9-974B49783B8C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D607240-A05C-400A-9AC9-E762924C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F147FED-C8FC-424F-8512-F2CB32CFF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8B16-27A6-452D-8F04-93CE15C62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006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7CAC03D-0D33-4712-889A-99E7DFBE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DE23411-0952-4CA1-B10C-F1A2A5BD5E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2C043BF-9AB7-4FE4-86E3-3A29290F7E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E957C2DA-63AE-4C73-8942-F5231EE777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7A05F43A-8A1F-4E0E-9D68-1CE6B528C0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056E7436-2ABA-4E48-9369-5780E5EF7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BA05-60E7-4FAB-86A9-974B49783B8C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64B3C782-765E-4CC9-9EA8-9DE2D0A01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A0268393-4F48-4F1A-B602-81929C615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8B16-27A6-452D-8F04-93CE15C62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935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1770237-4B7F-4B82-A091-B7338672B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084314ED-1659-4C87-B090-8AF8D9971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BA05-60E7-4FAB-86A9-974B49783B8C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8A1A3718-ADA2-4ECF-8996-98C8DF3E6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48E3C47D-D27B-476B-946E-5C05C730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8B16-27A6-452D-8F04-93CE15C62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133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5CF37924-0EA7-4F3F-B2C0-29B3B1F75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BA05-60E7-4FAB-86A9-974B49783B8C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96D1EC31-FBD2-4720-891D-90C67BAE0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88E99BA9-29D6-459B-A62D-26A0EA2F3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8B16-27A6-452D-8F04-93CE15C62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445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ABB86CF-0A54-4813-8043-5B922156D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AA6759C-D74A-48E2-8226-77FD92800A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6E09D073-634B-4568-8557-099F0A4344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E63E9B3-8CB1-459B-B04F-11FE05C5F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BA05-60E7-4FAB-86A9-974B49783B8C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535E688-AA2D-489A-A367-C1CEE6391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97ADA76-0EFD-46BD-B0B2-9F02E59D5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8B16-27A6-452D-8F04-93CE15C62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585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EDEEB09-961F-4875-BAAC-9B2FAE91D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30352436-B1C6-4796-B35E-B467C54A54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7BA9A36-7565-490C-8D2A-6FCFB04114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E10DF46-3425-471D-9B7B-F42346DC2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BA05-60E7-4FAB-86A9-974B49783B8C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68857188-DBAE-407D-894A-5DE0367D8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F81615A-33DD-450D-A8D3-F3B8337A8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8B16-27A6-452D-8F04-93CE15C62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939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415653BA-1DC2-4762-B183-A12463014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9F8F9D0-A6A1-4707-89F7-AC9FA185B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0844B0D-51D4-40D9-8D60-CD66E4F346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8DBA05-60E7-4FAB-86A9-974B49783B8C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D1CF34C-41AC-49E2-ABCC-2193281240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15D3938-AACF-472B-A50E-75137FEE74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B8B16-27A6-452D-8F04-93CE15C62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255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F8F7BE7-14AC-41E3-BEAB-5617DFC5E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>
                <a:solidFill>
                  <a:srgbClr val="FF0000"/>
                </a:solidFill>
                <a:latin typeface="+mn-lt"/>
              </a:rPr>
              <a:t>Εμβολιαστικό πρόγραμμα Ελλάδα</a:t>
            </a:r>
            <a:br>
              <a:rPr lang="en-US" b="1" dirty="0">
                <a:solidFill>
                  <a:srgbClr val="FF0000"/>
                </a:solidFill>
                <a:latin typeface="+mn-lt"/>
              </a:rPr>
            </a:br>
            <a:endParaRPr lang="en-US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D8E0EF7-CC1B-451F-B832-63A65F649F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Αποτελέσματα ανάλυσης</a:t>
            </a:r>
            <a:r>
              <a:rPr lang="en-US" dirty="0"/>
              <a:t> </a:t>
            </a:r>
            <a:r>
              <a:rPr lang="el-GR" dirty="0"/>
              <a:t>έως 11 Οκτ 2021</a:t>
            </a:r>
            <a:r>
              <a:rPr lang="en-US" dirty="0"/>
              <a:t> </a:t>
            </a:r>
            <a:r>
              <a:rPr lang="el-GR" dirty="0"/>
              <a:t>για </a:t>
            </a:r>
            <a:r>
              <a:rPr lang="en-US" dirty="0"/>
              <a:t>COVID-19</a:t>
            </a:r>
          </a:p>
          <a:p>
            <a:endParaRPr lang="en-US" dirty="0"/>
          </a:p>
          <a:p>
            <a:r>
              <a:rPr lang="en-US" dirty="0"/>
              <a:t>84</a:t>
            </a:r>
            <a:r>
              <a:rPr lang="el-GR" dirty="0"/>
              <a:t>13</a:t>
            </a:r>
            <a:r>
              <a:rPr lang="en-US" dirty="0"/>
              <a:t> </a:t>
            </a:r>
            <a:r>
              <a:rPr lang="el-GR" dirty="0"/>
              <a:t>λιγότεροι θάνατοι</a:t>
            </a:r>
          </a:p>
          <a:p>
            <a:r>
              <a:rPr lang="el-GR" dirty="0"/>
              <a:t>5561 λιγότερες νοσηλείες σε ΜΕΘ</a:t>
            </a:r>
          </a:p>
          <a:p>
            <a:pPr marL="0" indent="0">
              <a:buNone/>
            </a:pPr>
            <a:endParaRPr lang="el-GR" dirty="0"/>
          </a:p>
          <a:p>
            <a:r>
              <a:rPr lang="el-GR" dirty="0"/>
              <a:t>Αν είχαμε επιτύχει 95% κάλυψη σε ηλικίες άνω των 50 έως τα μέσα Ιουλίου θα είχαμε περίπου 1200 λιγότερους θανάτους</a:t>
            </a:r>
          </a:p>
          <a:p>
            <a:pPr marL="0" indent="0">
              <a:buNone/>
            </a:pPr>
            <a:r>
              <a:rPr lang="el-GR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7433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F27AA7D-98C4-4BC0-9349-DEE815BBE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b="1" dirty="0">
                <a:solidFill>
                  <a:srgbClr val="FF0000"/>
                </a:solidFill>
                <a:latin typeface="+mn-lt"/>
              </a:rPr>
              <a:t>19 Οκτωβρίου 2021 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(data </a:t>
            </a:r>
            <a:r>
              <a:rPr lang="el-GR" b="1" dirty="0">
                <a:solidFill>
                  <a:srgbClr val="FF0000"/>
                </a:solidFill>
                <a:latin typeface="+mn-lt"/>
              </a:rPr>
              <a:t>έως 11 Οκτ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)</a:t>
            </a:r>
            <a:br>
              <a:rPr lang="en-US" b="1" dirty="0">
                <a:solidFill>
                  <a:srgbClr val="FF0000"/>
                </a:solidFill>
                <a:latin typeface="+mn-lt"/>
              </a:rPr>
            </a:br>
            <a:r>
              <a:rPr lang="el-GR" sz="4000" b="1" dirty="0">
                <a:solidFill>
                  <a:srgbClr val="0070C0"/>
                </a:solidFill>
                <a:latin typeface="+mn-lt"/>
              </a:rPr>
              <a:t>Αποτελεσματικότητα ανά εμβόλιο &lt;60</a:t>
            </a:r>
            <a:r>
              <a:rPr lang="en-US" sz="4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el-GR" sz="4000" b="1" dirty="0">
                <a:solidFill>
                  <a:srgbClr val="0070C0"/>
                </a:solidFill>
                <a:latin typeface="+mn-lt"/>
              </a:rPr>
              <a:t>ετών , ΜΕΘ</a:t>
            </a:r>
            <a:endParaRPr lang="en-US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7" name="Θέση περιεχομένου 6">
            <a:extLst>
              <a:ext uri="{FF2B5EF4-FFF2-40B4-BE49-F238E27FC236}">
                <a16:creationId xmlns:a16="http://schemas.microsoft.com/office/drawing/2014/main" id="{5D2F8DCE-CD0B-49A2-8ABE-9639ED289B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885" y="1825625"/>
            <a:ext cx="7252230" cy="4351338"/>
          </a:xfrm>
        </p:spPr>
      </p:pic>
    </p:spTree>
    <p:extLst>
      <p:ext uri="{BB962C8B-B14F-4D97-AF65-F5344CB8AC3E}">
        <p14:creationId xmlns:p14="http://schemas.microsoft.com/office/powerpoint/2010/main" val="2608870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F27AA7D-98C4-4BC0-9349-DEE815BBE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l-GR" b="1" dirty="0">
                <a:solidFill>
                  <a:srgbClr val="FF0000"/>
                </a:solidFill>
                <a:latin typeface="+mn-lt"/>
              </a:rPr>
              <a:t>19 Οκτωβρίου 2021, 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(data </a:t>
            </a:r>
            <a:r>
              <a:rPr lang="el-GR" b="1" dirty="0">
                <a:solidFill>
                  <a:srgbClr val="FF0000"/>
                </a:solidFill>
                <a:latin typeface="+mn-lt"/>
              </a:rPr>
              <a:t>έως 11 Οκτ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)</a:t>
            </a:r>
            <a:br>
              <a:rPr lang="en-US" b="1" dirty="0">
                <a:solidFill>
                  <a:srgbClr val="FF0000"/>
                </a:solidFill>
                <a:latin typeface="+mn-lt"/>
              </a:rPr>
            </a:br>
            <a:r>
              <a:rPr lang="el-GR" sz="4000" b="1" dirty="0">
                <a:solidFill>
                  <a:srgbClr val="0070C0"/>
                </a:solidFill>
                <a:latin typeface="+mn-lt"/>
              </a:rPr>
              <a:t>Αποτελεσματικότητα ανά εμβόλιο προ Δέλτα, Θάνατοι</a:t>
            </a:r>
            <a:endParaRPr lang="en-US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11" name="Θέση περιεχομένου 10">
            <a:extLst>
              <a:ext uri="{FF2B5EF4-FFF2-40B4-BE49-F238E27FC236}">
                <a16:creationId xmlns:a16="http://schemas.microsoft.com/office/drawing/2014/main" id="{EF3E5D69-2FA1-4157-9ECC-D636E16511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885" y="1825625"/>
            <a:ext cx="7252230" cy="4351338"/>
          </a:xfrm>
        </p:spPr>
      </p:pic>
    </p:spTree>
    <p:extLst>
      <p:ext uri="{BB962C8B-B14F-4D97-AF65-F5344CB8AC3E}">
        <p14:creationId xmlns:p14="http://schemas.microsoft.com/office/powerpoint/2010/main" val="1890270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F27AA7D-98C4-4BC0-9349-DEE815BBE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l-GR" b="1" dirty="0">
                <a:solidFill>
                  <a:srgbClr val="FF0000"/>
                </a:solidFill>
                <a:latin typeface="+mn-lt"/>
              </a:rPr>
              <a:t>19 Οκτωβρίου 2021, 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(data </a:t>
            </a:r>
            <a:r>
              <a:rPr lang="el-GR" b="1" dirty="0">
                <a:solidFill>
                  <a:srgbClr val="FF0000"/>
                </a:solidFill>
                <a:latin typeface="+mn-lt"/>
              </a:rPr>
              <a:t>έως 11 Οκτ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)</a:t>
            </a:r>
            <a:br>
              <a:rPr lang="en-US" b="1" dirty="0">
                <a:solidFill>
                  <a:srgbClr val="FF0000"/>
                </a:solidFill>
                <a:latin typeface="+mn-lt"/>
              </a:rPr>
            </a:br>
            <a:r>
              <a:rPr lang="el-GR" sz="4000" b="1" dirty="0">
                <a:solidFill>
                  <a:srgbClr val="0070C0"/>
                </a:solidFill>
                <a:latin typeface="+mn-lt"/>
              </a:rPr>
              <a:t>Αποτελεσματικότητα ανά εμβόλιο μετά Δέλτα, Θάνατοι</a:t>
            </a:r>
            <a:endParaRPr lang="en-US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Θέση περιεχομένου 5">
            <a:extLst>
              <a:ext uri="{FF2B5EF4-FFF2-40B4-BE49-F238E27FC236}">
                <a16:creationId xmlns:a16="http://schemas.microsoft.com/office/drawing/2014/main" id="{513D5890-29C5-4F75-811A-BA135675D3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885" y="1825625"/>
            <a:ext cx="7252230" cy="4351338"/>
          </a:xfrm>
        </p:spPr>
      </p:pic>
    </p:spTree>
    <p:extLst>
      <p:ext uri="{BB962C8B-B14F-4D97-AF65-F5344CB8AC3E}">
        <p14:creationId xmlns:p14="http://schemas.microsoft.com/office/powerpoint/2010/main" val="2456820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F27AA7D-98C4-4BC0-9349-DEE815BBE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l-GR" b="1" dirty="0">
                <a:solidFill>
                  <a:srgbClr val="FF0000"/>
                </a:solidFill>
                <a:latin typeface="+mn-lt"/>
              </a:rPr>
              <a:t>19 Οκτωβρίου 2021, 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(data </a:t>
            </a:r>
            <a:r>
              <a:rPr lang="el-GR" b="1" dirty="0">
                <a:solidFill>
                  <a:srgbClr val="FF0000"/>
                </a:solidFill>
                <a:latin typeface="+mn-lt"/>
              </a:rPr>
              <a:t>έως 11 Οκτ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)</a:t>
            </a:r>
            <a:br>
              <a:rPr lang="en-US" b="1" dirty="0">
                <a:solidFill>
                  <a:srgbClr val="FF0000"/>
                </a:solidFill>
                <a:latin typeface="+mn-lt"/>
              </a:rPr>
            </a:br>
            <a:r>
              <a:rPr lang="el-GR" sz="4000" b="1" dirty="0">
                <a:solidFill>
                  <a:srgbClr val="0070C0"/>
                </a:solidFill>
                <a:latin typeface="+mn-lt"/>
              </a:rPr>
              <a:t>Αποτελεσματικότητα ανά εμβόλιο προ Δέλτα, ΜΕΘ</a:t>
            </a:r>
            <a:endParaRPr lang="en-US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7" name="Θέση περιεχομένου 6">
            <a:extLst>
              <a:ext uri="{FF2B5EF4-FFF2-40B4-BE49-F238E27FC236}">
                <a16:creationId xmlns:a16="http://schemas.microsoft.com/office/drawing/2014/main" id="{9D3D3B34-272A-4F2A-B7CC-52CF9F3424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885" y="1825625"/>
            <a:ext cx="7252230" cy="4351338"/>
          </a:xfrm>
        </p:spPr>
      </p:pic>
    </p:spTree>
    <p:extLst>
      <p:ext uri="{BB962C8B-B14F-4D97-AF65-F5344CB8AC3E}">
        <p14:creationId xmlns:p14="http://schemas.microsoft.com/office/powerpoint/2010/main" val="1959802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F27AA7D-98C4-4BC0-9349-DEE815BBE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l-GR" b="1" dirty="0">
                <a:solidFill>
                  <a:srgbClr val="FF0000"/>
                </a:solidFill>
                <a:latin typeface="+mn-lt"/>
              </a:rPr>
              <a:t>19 Οκτωβρίου 2021, 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(data </a:t>
            </a:r>
            <a:r>
              <a:rPr lang="el-GR" b="1" dirty="0">
                <a:solidFill>
                  <a:srgbClr val="FF0000"/>
                </a:solidFill>
                <a:latin typeface="+mn-lt"/>
              </a:rPr>
              <a:t>έως 11 Οκτ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)</a:t>
            </a:r>
            <a:br>
              <a:rPr lang="en-US" b="1" dirty="0">
                <a:solidFill>
                  <a:srgbClr val="FF0000"/>
                </a:solidFill>
                <a:latin typeface="+mn-lt"/>
              </a:rPr>
            </a:br>
            <a:r>
              <a:rPr lang="el-GR" sz="4000" b="1" dirty="0">
                <a:solidFill>
                  <a:srgbClr val="0070C0"/>
                </a:solidFill>
                <a:latin typeface="+mn-lt"/>
              </a:rPr>
              <a:t>Αποτελεσματικότητα ανά εμβόλιο μετά Δέλτα, ΜΕΘ</a:t>
            </a:r>
            <a:endParaRPr lang="en-US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Θέση περιεχομένου 5">
            <a:extLst>
              <a:ext uri="{FF2B5EF4-FFF2-40B4-BE49-F238E27FC236}">
                <a16:creationId xmlns:a16="http://schemas.microsoft.com/office/drawing/2014/main" id="{42CC620C-C469-4DDC-B88D-A17CB44675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885" y="1825625"/>
            <a:ext cx="7252230" cy="4351338"/>
          </a:xfrm>
        </p:spPr>
      </p:pic>
    </p:spTree>
    <p:extLst>
      <p:ext uri="{BB962C8B-B14F-4D97-AF65-F5344CB8AC3E}">
        <p14:creationId xmlns:p14="http://schemas.microsoft.com/office/powerpoint/2010/main" val="1133956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F27AA7D-98C4-4BC0-9349-DEE815BBE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b="1" dirty="0">
                <a:solidFill>
                  <a:srgbClr val="FF0000"/>
                </a:solidFill>
                <a:latin typeface="+mn-lt"/>
              </a:rPr>
              <a:t>19 Οκτωβρίου 2021 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(data </a:t>
            </a:r>
            <a:r>
              <a:rPr lang="el-GR" b="1" dirty="0">
                <a:solidFill>
                  <a:srgbClr val="FF0000"/>
                </a:solidFill>
                <a:latin typeface="+mn-lt"/>
              </a:rPr>
              <a:t>έως 11 Οκτ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)</a:t>
            </a:r>
            <a:br>
              <a:rPr lang="en-US" b="1" dirty="0">
                <a:solidFill>
                  <a:srgbClr val="FF0000"/>
                </a:solidFill>
                <a:latin typeface="+mn-lt"/>
              </a:rPr>
            </a:br>
            <a:r>
              <a:rPr lang="el-GR" sz="4000" b="1" dirty="0">
                <a:solidFill>
                  <a:srgbClr val="0070C0"/>
                </a:solidFill>
                <a:latin typeface="+mn-lt"/>
              </a:rPr>
              <a:t>Αποτελεσματικότητα συνολικά θάνατοι</a:t>
            </a:r>
            <a:endParaRPr lang="en-US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Θέση περιεχομένου 5">
            <a:extLst>
              <a:ext uri="{FF2B5EF4-FFF2-40B4-BE49-F238E27FC236}">
                <a16:creationId xmlns:a16="http://schemas.microsoft.com/office/drawing/2014/main" id="{AD6C2F7C-53A4-497A-86D7-7AB499D9AA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2563768"/>
            <a:ext cx="10515600" cy="2875051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2797347-BD7A-47F0-8979-CA3A652FA54A}"/>
              </a:ext>
            </a:extLst>
          </p:cNvPr>
          <p:cNvSpPr txBox="1"/>
          <p:nvPr/>
        </p:nvSpPr>
        <p:spPr>
          <a:xfrm>
            <a:off x="2411896" y="5988733"/>
            <a:ext cx="825610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b="1" i="0" dirty="0">
                <a:solidFill>
                  <a:srgbClr val="111111"/>
                </a:solidFill>
                <a:effectLst/>
                <a:latin typeface="Ubuntu"/>
              </a:rPr>
              <a:t>11x </a:t>
            </a:r>
            <a:r>
              <a:rPr lang="el-GR" b="1" i="0" dirty="0">
                <a:solidFill>
                  <a:srgbClr val="111111"/>
                </a:solidFill>
                <a:effectLst/>
                <a:latin typeface="Ubuntu"/>
              </a:rPr>
              <a:t>μείωση κινδύνου στους εμβολιασμένους</a:t>
            </a:r>
          </a:p>
          <a:p>
            <a:pPr algn="ctr"/>
            <a:r>
              <a:rPr lang="el-GR" b="1" i="0" dirty="0">
                <a:solidFill>
                  <a:srgbClr val="111111"/>
                </a:solidFill>
                <a:effectLst/>
                <a:latin typeface="Ubuntu"/>
              </a:rPr>
              <a:t>μείωση κινδύνου κατά 91% ή στο 1</a:t>
            </a:r>
            <a:r>
              <a:rPr lang="en-US" b="1" i="0">
                <a:solidFill>
                  <a:srgbClr val="111111"/>
                </a:solidFill>
                <a:effectLst/>
                <a:latin typeface="Ubuntu"/>
              </a:rPr>
              <a:t>/10</a:t>
            </a:r>
            <a:r>
              <a:rPr lang="el-GR" b="1" i="0">
                <a:solidFill>
                  <a:srgbClr val="111111"/>
                </a:solidFill>
                <a:effectLst/>
                <a:latin typeface="Ubuntu"/>
              </a:rPr>
              <a:t> </a:t>
            </a:r>
            <a:r>
              <a:rPr lang="el-GR" b="1" i="0" dirty="0">
                <a:solidFill>
                  <a:srgbClr val="111111"/>
                </a:solidFill>
                <a:effectLst/>
                <a:latin typeface="Ubuntu"/>
              </a:rPr>
              <a:t>με τον πλήρη εμβολιασμό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72818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F27AA7D-98C4-4BC0-9349-DEE815BBE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>
                <a:solidFill>
                  <a:srgbClr val="FF0000"/>
                </a:solidFill>
                <a:latin typeface="+mn-lt"/>
              </a:rPr>
              <a:t>1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9</a:t>
            </a:r>
            <a:r>
              <a:rPr lang="el-GR" b="1" dirty="0">
                <a:solidFill>
                  <a:srgbClr val="FF0000"/>
                </a:solidFill>
                <a:latin typeface="+mn-lt"/>
              </a:rPr>
              <a:t> Οκτωβρίου 2021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 (data </a:t>
            </a:r>
            <a:r>
              <a:rPr lang="el-GR" b="1" dirty="0">
                <a:solidFill>
                  <a:srgbClr val="FF0000"/>
                </a:solidFill>
                <a:latin typeface="+mn-lt"/>
              </a:rPr>
              <a:t>έως 11 Οκτ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)</a:t>
            </a:r>
            <a:br>
              <a:rPr lang="en-US" b="1" dirty="0">
                <a:solidFill>
                  <a:srgbClr val="FF0000"/>
                </a:solidFill>
                <a:latin typeface="+mn-lt"/>
              </a:rPr>
            </a:br>
            <a:r>
              <a:rPr lang="el-GR" sz="4000" b="1" dirty="0">
                <a:solidFill>
                  <a:srgbClr val="0070C0"/>
                </a:solidFill>
                <a:latin typeface="+mn-lt"/>
              </a:rPr>
              <a:t>Αποτελεσματικότητα Θάνατοι άνω των 80 ετών</a:t>
            </a:r>
            <a:endParaRPr lang="en-US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Θέση περιεχομένου 5">
            <a:extLst>
              <a:ext uri="{FF2B5EF4-FFF2-40B4-BE49-F238E27FC236}">
                <a16:creationId xmlns:a16="http://schemas.microsoft.com/office/drawing/2014/main" id="{0C0AD29B-19F3-4F23-834A-2585F5CC7A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885" y="1825625"/>
            <a:ext cx="7252230" cy="4351338"/>
          </a:xfrm>
        </p:spPr>
      </p:pic>
    </p:spTree>
    <p:extLst>
      <p:ext uri="{BB962C8B-B14F-4D97-AF65-F5344CB8AC3E}">
        <p14:creationId xmlns:p14="http://schemas.microsoft.com/office/powerpoint/2010/main" val="4155689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F27AA7D-98C4-4BC0-9349-DEE815BBE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>
                <a:solidFill>
                  <a:srgbClr val="FF0000"/>
                </a:solidFill>
                <a:latin typeface="+mn-lt"/>
              </a:rPr>
              <a:t>1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9</a:t>
            </a:r>
            <a:r>
              <a:rPr lang="el-GR" b="1" dirty="0">
                <a:solidFill>
                  <a:srgbClr val="FF0000"/>
                </a:solidFill>
                <a:latin typeface="+mn-lt"/>
              </a:rPr>
              <a:t> Οκτωβρίου 2021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 (data </a:t>
            </a:r>
            <a:r>
              <a:rPr lang="el-GR" b="1" dirty="0">
                <a:solidFill>
                  <a:srgbClr val="FF0000"/>
                </a:solidFill>
                <a:latin typeface="+mn-lt"/>
              </a:rPr>
              <a:t>έως 11 Οκτ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)</a:t>
            </a:r>
            <a:br>
              <a:rPr lang="en-US" b="1" dirty="0">
                <a:solidFill>
                  <a:srgbClr val="FF0000"/>
                </a:solidFill>
                <a:latin typeface="+mn-lt"/>
              </a:rPr>
            </a:br>
            <a:r>
              <a:rPr lang="el-GR" sz="4000" b="1" dirty="0">
                <a:solidFill>
                  <a:srgbClr val="0070C0"/>
                </a:solidFill>
                <a:latin typeface="+mn-lt"/>
              </a:rPr>
              <a:t>Αποτελεσματικότητα Θάνατοι 25-49 ετών</a:t>
            </a:r>
            <a:endParaRPr lang="en-US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7" name="Θέση περιεχομένου 6">
            <a:extLst>
              <a:ext uri="{FF2B5EF4-FFF2-40B4-BE49-F238E27FC236}">
                <a16:creationId xmlns:a16="http://schemas.microsoft.com/office/drawing/2014/main" id="{B752EA86-CD93-454C-B928-59EAB437C2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885" y="1825625"/>
            <a:ext cx="7252230" cy="4351338"/>
          </a:xfrm>
        </p:spPr>
      </p:pic>
    </p:spTree>
    <p:extLst>
      <p:ext uri="{BB962C8B-B14F-4D97-AF65-F5344CB8AC3E}">
        <p14:creationId xmlns:p14="http://schemas.microsoft.com/office/powerpoint/2010/main" val="3438687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F27AA7D-98C4-4BC0-9349-DEE815BBE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b="1" dirty="0">
                <a:solidFill>
                  <a:srgbClr val="FF0000"/>
                </a:solidFill>
                <a:latin typeface="+mn-lt"/>
              </a:rPr>
              <a:t>19 Οκτωβρίου 2021 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(data </a:t>
            </a:r>
            <a:r>
              <a:rPr lang="el-GR" b="1" dirty="0">
                <a:solidFill>
                  <a:srgbClr val="FF0000"/>
                </a:solidFill>
                <a:latin typeface="+mn-lt"/>
              </a:rPr>
              <a:t>έως 11 Οκτ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)</a:t>
            </a:r>
            <a:br>
              <a:rPr lang="en-US" b="1" dirty="0">
                <a:solidFill>
                  <a:srgbClr val="FF0000"/>
                </a:solidFill>
                <a:latin typeface="+mn-lt"/>
              </a:rPr>
            </a:br>
            <a:r>
              <a:rPr lang="el-GR" sz="4000" b="1" dirty="0">
                <a:solidFill>
                  <a:srgbClr val="0070C0"/>
                </a:solidFill>
                <a:latin typeface="+mn-lt"/>
              </a:rPr>
              <a:t>Αποτελεσματικότητα ανά εμβόλιο, θάνατοι</a:t>
            </a:r>
            <a:endParaRPr lang="en-US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8" name="Θέση περιεχομένου 7">
            <a:extLst>
              <a:ext uri="{FF2B5EF4-FFF2-40B4-BE49-F238E27FC236}">
                <a16:creationId xmlns:a16="http://schemas.microsoft.com/office/drawing/2014/main" id="{1CFD6DF4-A771-4D4A-B524-0DE28AF2D9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223" y="1825625"/>
            <a:ext cx="6755891" cy="4053535"/>
          </a:xfrm>
        </p:spPr>
      </p:pic>
    </p:spTree>
    <p:extLst>
      <p:ext uri="{BB962C8B-B14F-4D97-AF65-F5344CB8AC3E}">
        <p14:creationId xmlns:p14="http://schemas.microsoft.com/office/powerpoint/2010/main" val="822377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F27AA7D-98C4-4BC0-9349-DEE815BBE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b="1" dirty="0">
                <a:solidFill>
                  <a:srgbClr val="FF0000"/>
                </a:solidFill>
                <a:latin typeface="+mn-lt"/>
              </a:rPr>
              <a:t>19 Οκτωβρίου 2021 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(data </a:t>
            </a:r>
            <a:r>
              <a:rPr lang="el-GR" b="1" dirty="0">
                <a:solidFill>
                  <a:srgbClr val="FF0000"/>
                </a:solidFill>
                <a:latin typeface="+mn-lt"/>
              </a:rPr>
              <a:t>έως 11 Οκτ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)</a:t>
            </a:r>
            <a:br>
              <a:rPr lang="en-US" b="1" dirty="0">
                <a:solidFill>
                  <a:srgbClr val="FF0000"/>
                </a:solidFill>
                <a:latin typeface="+mn-lt"/>
              </a:rPr>
            </a:br>
            <a:r>
              <a:rPr lang="el-GR" sz="4000" b="1" dirty="0">
                <a:solidFill>
                  <a:srgbClr val="0070C0"/>
                </a:solidFill>
                <a:latin typeface="+mn-lt"/>
              </a:rPr>
              <a:t>Αποτελεσματικότητα ανά εμβόλιο &gt;60</a:t>
            </a:r>
            <a:r>
              <a:rPr lang="en-US" sz="4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el-GR" sz="4000" b="1" dirty="0">
                <a:solidFill>
                  <a:srgbClr val="0070C0"/>
                </a:solidFill>
                <a:latin typeface="+mn-lt"/>
              </a:rPr>
              <a:t>ετών, θάνατοι</a:t>
            </a:r>
            <a:endParaRPr lang="en-US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11" name="Θέση περιεχομένου 10">
            <a:extLst>
              <a:ext uri="{FF2B5EF4-FFF2-40B4-BE49-F238E27FC236}">
                <a16:creationId xmlns:a16="http://schemas.microsoft.com/office/drawing/2014/main" id="{4A6AC9E1-0AD0-4851-A2A0-1B281B6EF0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2541733"/>
            <a:ext cx="10750842" cy="2984424"/>
          </a:xfrm>
        </p:spPr>
      </p:pic>
    </p:spTree>
    <p:extLst>
      <p:ext uri="{BB962C8B-B14F-4D97-AF65-F5344CB8AC3E}">
        <p14:creationId xmlns:p14="http://schemas.microsoft.com/office/powerpoint/2010/main" val="995950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F27AA7D-98C4-4BC0-9349-DEE815BBE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b="1" dirty="0">
                <a:solidFill>
                  <a:srgbClr val="FF0000"/>
                </a:solidFill>
                <a:latin typeface="+mn-lt"/>
              </a:rPr>
              <a:t>19 Οκτωβρίου 2021,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 (data </a:t>
            </a:r>
            <a:r>
              <a:rPr lang="el-GR" b="1" dirty="0">
                <a:solidFill>
                  <a:srgbClr val="FF0000"/>
                </a:solidFill>
                <a:latin typeface="+mn-lt"/>
              </a:rPr>
              <a:t>έως 11 Οκτ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)</a:t>
            </a:r>
            <a:br>
              <a:rPr lang="en-US" b="1" dirty="0">
                <a:solidFill>
                  <a:srgbClr val="FF0000"/>
                </a:solidFill>
                <a:latin typeface="+mn-lt"/>
              </a:rPr>
            </a:br>
            <a:r>
              <a:rPr lang="el-GR" sz="4000" b="1" dirty="0">
                <a:solidFill>
                  <a:srgbClr val="0070C0"/>
                </a:solidFill>
                <a:latin typeface="+mn-lt"/>
              </a:rPr>
              <a:t>Αποτελεσματικότητα συνολικά ΜΕΘ</a:t>
            </a:r>
            <a:endParaRPr lang="en-US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7" name="Θέση περιεχομένου 6">
            <a:extLst>
              <a:ext uri="{FF2B5EF4-FFF2-40B4-BE49-F238E27FC236}">
                <a16:creationId xmlns:a16="http://schemas.microsoft.com/office/drawing/2014/main" id="{1CF32249-32E2-4CD1-A20D-F1260F701E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2612441"/>
            <a:ext cx="10515600" cy="2777705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228E3C-4215-4E64-A7A6-1EB12F8F74EE}"/>
              </a:ext>
            </a:extLst>
          </p:cNvPr>
          <p:cNvSpPr txBox="1"/>
          <p:nvPr/>
        </p:nvSpPr>
        <p:spPr>
          <a:xfrm>
            <a:off x="1739591" y="5942567"/>
            <a:ext cx="1066301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111111"/>
                </a:solidFill>
                <a:latin typeface="Ubuntu"/>
              </a:rPr>
              <a:t>20</a:t>
            </a:r>
            <a:r>
              <a:rPr lang="en-US" b="1" i="0" dirty="0">
                <a:solidFill>
                  <a:srgbClr val="111111"/>
                </a:solidFill>
                <a:effectLst/>
                <a:latin typeface="Ubuntu"/>
              </a:rPr>
              <a:t>x </a:t>
            </a:r>
            <a:r>
              <a:rPr lang="el-GR" b="1" i="0" dirty="0">
                <a:solidFill>
                  <a:srgbClr val="111111"/>
                </a:solidFill>
                <a:effectLst/>
                <a:latin typeface="Ubuntu"/>
              </a:rPr>
              <a:t>μείωση κινδύνου στους εμβολιασμένους</a:t>
            </a:r>
          </a:p>
          <a:p>
            <a:pPr algn="ctr"/>
            <a:r>
              <a:rPr lang="el-GR" b="1" i="0" dirty="0">
                <a:solidFill>
                  <a:srgbClr val="111111"/>
                </a:solidFill>
                <a:effectLst/>
                <a:latin typeface="Ubuntu"/>
              </a:rPr>
              <a:t>μείωση κινδύνου</a:t>
            </a:r>
            <a:r>
              <a:rPr lang="en-US" b="1" i="0" dirty="0">
                <a:solidFill>
                  <a:srgbClr val="111111"/>
                </a:solidFill>
                <a:effectLst/>
                <a:latin typeface="Ubuntu"/>
              </a:rPr>
              <a:t> </a:t>
            </a:r>
            <a:r>
              <a:rPr lang="el-GR" b="1" i="0" dirty="0">
                <a:solidFill>
                  <a:srgbClr val="111111"/>
                </a:solidFill>
                <a:effectLst/>
                <a:latin typeface="Ubuntu"/>
              </a:rPr>
              <a:t>κατά 95% δηλαδή  στο 1/</a:t>
            </a:r>
            <a:r>
              <a:rPr lang="en-US" b="1" i="0" dirty="0">
                <a:solidFill>
                  <a:srgbClr val="111111"/>
                </a:solidFill>
                <a:effectLst/>
                <a:latin typeface="Ubuntu"/>
              </a:rPr>
              <a:t>20</a:t>
            </a:r>
            <a:r>
              <a:rPr lang="el-GR" b="1" i="0" dirty="0">
                <a:solidFill>
                  <a:srgbClr val="111111"/>
                </a:solidFill>
                <a:effectLst/>
                <a:latin typeface="Ubuntu"/>
              </a:rPr>
              <a:t> </a:t>
            </a:r>
            <a:r>
              <a:rPr lang="el-GR" b="1" dirty="0">
                <a:solidFill>
                  <a:srgbClr val="111111"/>
                </a:solidFill>
                <a:latin typeface="Ubuntu"/>
              </a:rPr>
              <a:t>με</a:t>
            </a:r>
            <a:r>
              <a:rPr lang="el-GR" b="1" i="0" dirty="0">
                <a:solidFill>
                  <a:srgbClr val="111111"/>
                </a:solidFill>
                <a:effectLst/>
                <a:latin typeface="Ubuntu"/>
              </a:rPr>
              <a:t> τον πλήρη εμβολιασμό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26158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F27AA7D-98C4-4BC0-9349-DEE815BBE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b="1" dirty="0">
                <a:solidFill>
                  <a:srgbClr val="FF0000"/>
                </a:solidFill>
                <a:latin typeface="+mn-lt"/>
              </a:rPr>
              <a:t>19 Οκτωβρίου 2021,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 (data </a:t>
            </a:r>
            <a:r>
              <a:rPr lang="el-GR" b="1" dirty="0">
                <a:solidFill>
                  <a:srgbClr val="FF0000"/>
                </a:solidFill>
                <a:latin typeface="+mn-lt"/>
              </a:rPr>
              <a:t>έως 11 Οκτ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)</a:t>
            </a:r>
            <a:br>
              <a:rPr lang="en-US" b="1" dirty="0">
                <a:solidFill>
                  <a:srgbClr val="FF0000"/>
                </a:solidFill>
                <a:latin typeface="+mn-lt"/>
              </a:rPr>
            </a:br>
            <a:r>
              <a:rPr lang="el-GR" sz="4000" b="1" dirty="0">
                <a:solidFill>
                  <a:srgbClr val="0070C0"/>
                </a:solidFill>
                <a:latin typeface="+mn-lt"/>
              </a:rPr>
              <a:t>Αποτελεσματικότητα ανά εμβόλιο, ΜΕΘ</a:t>
            </a:r>
            <a:endParaRPr lang="en-US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8" name="Θέση περιεχομένου 7">
            <a:extLst>
              <a:ext uri="{FF2B5EF4-FFF2-40B4-BE49-F238E27FC236}">
                <a16:creationId xmlns:a16="http://schemas.microsoft.com/office/drawing/2014/main" id="{1EBE075C-CD31-4DFA-A7B6-2FD09BC017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885" y="1825625"/>
            <a:ext cx="7252230" cy="4351338"/>
          </a:xfrm>
        </p:spPr>
      </p:pic>
    </p:spTree>
    <p:extLst>
      <p:ext uri="{BB962C8B-B14F-4D97-AF65-F5344CB8AC3E}">
        <p14:creationId xmlns:p14="http://schemas.microsoft.com/office/powerpoint/2010/main" val="2145314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F27AA7D-98C4-4BC0-9349-DEE815BBE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b="1" dirty="0">
                <a:solidFill>
                  <a:srgbClr val="FF0000"/>
                </a:solidFill>
                <a:latin typeface="+mn-lt"/>
              </a:rPr>
              <a:t>19 Οκτωβρίου 2021 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(data </a:t>
            </a:r>
            <a:r>
              <a:rPr lang="el-GR" b="1" dirty="0">
                <a:solidFill>
                  <a:srgbClr val="FF0000"/>
                </a:solidFill>
                <a:latin typeface="+mn-lt"/>
              </a:rPr>
              <a:t>έως 11 Οκτ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)</a:t>
            </a:r>
            <a:br>
              <a:rPr lang="en-US" b="1" dirty="0">
                <a:solidFill>
                  <a:srgbClr val="FF0000"/>
                </a:solidFill>
                <a:latin typeface="+mn-lt"/>
              </a:rPr>
            </a:br>
            <a:r>
              <a:rPr lang="el-GR" sz="4000" b="1" dirty="0">
                <a:solidFill>
                  <a:srgbClr val="0070C0"/>
                </a:solidFill>
                <a:latin typeface="+mn-lt"/>
              </a:rPr>
              <a:t>Αποτελεσματικότητα ανά εμβόλιο &gt;60</a:t>
            </a:r>
            <a:r>
              <a:rPr lang="en-US" sz="4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el-GR" sz="4000" b="1" dirty="0">
                <a:solidFill>
                  <a:srgbClr val="0070C0"/>
                </a:solidFill>
                <a:latin typeface="+mn-lt"/>
              </a:rPr>
              <a:t>ετών , ΜΕΘ</a:t>
            </a:r>
            <a:endParaRPr lang="en-US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Θέση περιεχομένου 5">
            <a:extLst>
              <a:ext uri="{FF2B5EF4-FFF2-40B4-BE49-F238E27FC236}">
                <a16:creationId xmlns:a16="http://schemas.microsoft.com/office/drawing/2014/main" id="{6608CE7D-3D64-4ABB-B053-86DA77B41D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885" y="1825625"/>
            <a:ext cx="7252230" cy="4351338"/>
          </a:xfrm>
        </p:spPr>
      </p:pic>
    </p:spTree>
    <p:extLst>
      <p:ext uri="{BB962C8B-B14F-4D97-AF65-F5344CB8AC3E}">
        <p14:creationId xmlns:p14="http://schemas.microsoft.com/office/powerpoint/2010/main" val="309726526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402</Words>
  <Application>Microsoft Office PowerPoint</Application>
  <PresentationFormat>Ευρεία οθόνη</PresentationFormat>
  <Paragraphs>46</Paragraphs>
  <Slides>14</Slides>
  <Notes>13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Ubuntu</vt:lpstr>
      <vt:lpstr>Θέμα του Office</vt:lpstr>
      <vt:lpstr>Εμβολιαστικό πρόγραμμα Ελλάδα </vt:lpstr>
      <vt:lpstr>19 Οκτωβρίου 2021 (data έως 11 Οκτ) Αποτελεσματικότητα συνολικά θάνατοι</vt:lpstr>
      <vt:lpstr>19 Οκτωβρίου 2021 (data έως 11 Οκτ) Αποτελεσματικότητα Θάνατοι άνω των 80 ετών</vt:lpstr>
      <vt:lpstr>19 Οκτωβρίου 2021 (data έως 11 Οκτ) Αποτελεσματικότητα Θάνατοι 25-49 ετών</vt:lpstr>
      <vt:lpstr>19 Οκτωβρίου 2021 (data έως 11 Οκτ) Αποτελεσματικότητα ανά εμβόλιο, θάνατοι</vt:lpstr>
      <vt:lpstr>19 Οκτωβρίου 2021 (data έως 11 Οκτ) Αποτελεσματικότητα ανά εμβόλιο &gt;60 ετών, θάνατοι</vt:lpstr>
      <vt:lpstr>19 Οκτωβρίου 2021, (data έως 11 Οκτ) Αποτελεσματικότητα συνολικά ΜΕΘ</vt:lpstr>
      <vt:lpstr>19 Οκτωβρίου 2021, (data έως 11 Οκτ) Αποτελεσματικότητα ανά εμβόλιο, ΜΕΘ</vt:lpstr>
      <vt:lpstr>19 Οκτωβρίου 2021 (data έως 11 Οκτ) Αποτελεσματικότητα ανά εμβόλιο &gt;60 ετών , ΜΕΘ</vt:lpstr>
      <vt:lpstr>19 Οκτωβρίου 2021 (data έως 11 Οκτ) Αποτελεσματικότητα ανά εμβόλιο &lt;60 ετών , ΜΕΘ</vt:lpstr>
      <vt:lpstr>19 Οκτωβρίου 2021, (data έως 11 Οκτ) Αποτελεσματικότητα ανά εμβόλιο προ Δέλτα, Θάνατοι</vt:lpstr>
      <vt:lpstr>19 Οκτωβρίου 2021, (data έως 11 Οκτ) Αποτελεσματικότητα ανά εμβόλιο μετά Δέλτα, Θάνατοι</vt:lpstr>
      <vt:lpstr>19 Οκτωβρίου 2021, (data έως 11 Οκτ) Αποτελεσματικότητα ανά εμβόλιο προ Δέλτα, ΜΕΘ</vt:lpstr>
      <vt:lpstr>19 Οκτωβρίου 2021, (data έως 11 Οκτ) Αποτελεσματικότητα ανά εμβόλιο μετά Δέλτα, ΜΕΘ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Εμβολιαστικό πρόγραμμα Ελλάδα</dc:title>
  <dc:creator>Sotirios Tsiodras</dc:creator>
  <cp:lastModifiedBy>newsroomdik@outlook.com</cp:lastModifiedBy>
  <cp:revision>5</cp:revision>
  <dcterms:created xsi:type="dcterms:W3CDTF">2021-10-20T09:15:04Z</dcterms:created>
  <dcterms:modified xsi:type="dcterms:W3CDTF">2021-10-20T11:03:29Z</dcterms:modified>
</cp:coreProperties>
</file>